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</p:sldIdLst>
  <p:sldSz cx="6858000" cy="9906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12A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3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2036" y="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75DE1-9BB0-40AA-87DB-3B0292D1A3EB}" type="datetimeFigureOut">
              <a:rPr lang="zh-CN" altLang="en-US" smtClean="0"/>
              <a:t>2026/5/20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7CFB-A259-4C88-8234-4E548B88F1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12321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75DE1-9BB0-40AA-87DB-3B0292D1A3EB}" type="datetimeFigureOut">
              <a:rPr lang="zh-CN" altLang="en-US" smtClean="0"/>
              <a:t>2026/5/20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7CFB-A259-4C88-8234-4E548B88F1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172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75DE1-9BB0-40AA-87DB-3B0292D1A3EB}" type="datetimeFigureOut">
              <a:rPr lang="zh-CN" altLang="en-US" smtClean="0"/>
              <a:t>2026/5/20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7CFB-A259-4C88-8234-4E548B88F1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15090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75DE1-9BB0-40AA-87DB-3B0292D1A3EB}" type="datetimeFigureOut">
              <a:rPr lang="zh-CN" altLang="en-US" smtClean="0"/>
              <a:t>2026/5/20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7CFB-A259-4C88-8234-4E548B88F1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4685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75DE1-9BB0-40AA-87DB-3B0292D1A3EB}" type="datetimeFigureOut">
              <a:rPr lang="zh-CN" altLang="en-US" smtClean="0"/>
              <a:t>2026/5/20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7CFB-A259-4C88-8234-4E548B88F1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06392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75DE1-9BB0-40AA-87DB-3B0292D1A3EB}" type="datetimeFigureOut">
              <a:rPr lang="zh-CN" altLang="en-US" smtClean="0"/>
              <a:t>2026/5/20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7CFB-A259-4C88-8234-4E548B88F1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807763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75DE1-9BB0-40AA-87DB-3B0292D1A3EB}" type="datetimeFigureOut">
              <a:rPr lang="zh-CN" altLang="en-US" smtClean="0"/>
              <a:t>2026/5/20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7CFB-A259-4C88-8234-4E548B88F1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218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75DE1-9BB0-40AA-87DB-3B0292D1A3EB}" type="datetimeFigureOut">
              <a:rPr lang="zh-CN" altLang="en-US" smtClean="0"/>
              <a:t>2026/5/20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7CFB-A259-4C88-8234-4E548B88F1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6353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75DE1-9BB0-40AA-87DB-3B0292D1A3EB}" type="datetimeFigureOut">
              <a:rPr lang="zh-CN" altLang="en-US" smtClean="0"/>
              <a:t>2026/5/20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7CFB-A259-4C88-8234-4E548B88F1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0242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75DE1-9BB0-40AA-87DB-3B0292D1A3EB}" type="datetimeFigureOut">
              <a:rPr lang="zh-CN" altLang="en-US" smtClean="0"/>
              <a:t>2026/5/20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7CFB-A259-4C88-8234-4E548B88F1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967111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75DE1-9BB0-40AA-87DB-3B0292D1A3EB}" type="datetimeFigureOut">
              <a:rPr lang="zh-CN" altLang="en-US" smtClean="0"/>
              <a:t>2026/5/20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7CFB-A259-4C88-8234-4E548B88F1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2648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C75DE1-9BB0-40AA-87DB-3B0292D1A3EB}" type="datetimeFigureOut">
              <a:rPr lang="zh-CN" altLang="en-US" smtClean="0"/>
              <a:t>2026/5/20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4B7CFB-A259-4C88-8234-4E548B88F1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6335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01C158-DDA9-3F75-86FD-0FA70BB54B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FC0059DC-8813-D61A-45D2-EF0BC6F9C2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878"/>
            <a:ext cx="6858000" cy="9893122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69BF7D0A-FBBD-6245-D6BD-59C228CDBF24}"/>
              </a:ext>
            </a:extLst>
          </p:cNvPr>
          <p:cNvSpPr txBox="1"/>
          <p:nvPr/>
        </p:nvSpPr>
        <p:spPr>
          <a:xfrm>
            <a:off x="2000531" y="643126"/>
            <a:ext cx="2884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>
                <a:solidFill>
                  <a:srgbClr val="812A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Letter of Invitation</a:t>
            </a:r>
            <a:endParaRPr lang="zh-CN" altLang="en-US" sz="2400" b="1" dirty="0">
              <a:solidFill>
                <a:srgbClr val="812A6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71A80F2D-D3BE-CDC7-7F79-B42A9F0E662C}"/>
              </a:ext>
            </a:extLst>
          </p:cNvPr>
          <p:cNvSpPr txBox="1"/>
          <p:nvPr/>
        </p:nvSpPr>
        <p:spPr>
          <a:xfrm>
            <a:off x="429055" y="1361800"/>
            <a:ext cx="6027313" cy="7426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900"/>
              </a:lnSpc>
            </a:pPr>
            <a: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  <a:t>To whom it may concern,</a:t>
            </a:r>
          </a:p>
          <a:p>
            <a:pPr>
              <a:lnSpc>
                <a:spcPts val="1900"/>
              </a:lnSpc>
            </a:pPr>
            <a: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  <a:t>On behalf of the Organizing Committee, we are pleased to invite:</a:t>
            </a:r>
          </a:p>
          <a:p>
            <a:pPr>
              <a:lnSpc>
                <a:spcPts val="1900"/>
              </a:lnSpc>
            </a:pPr>
            <a:r>
              <a:rPr lang="en-US" altLang="zh-Hans-HK" sz="1400" b="1" dirty="0">
                <a:latin typeface="Arial" panose="020B0604020202020204" pitchFamily="34" charset="0"/>
                <a:cs typeface="Arial" panose="020B0604020202020204" pitchFamily="34" charset="0"/>
              </a:rPr>
              <a:t>Name:</a:t>
            </a:r>
            <a:b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Hans-HK" sz="1400" b="1" dirty="0">
                <a:latin typeface="Arial" panose="020B0604020202020204" pitchFamily="34" charset="0"/>
                <a:cs typeface="Arial" panose="020B0604020202020204" pitchFamily="34" charset="0"/>
              </a:rPr>
              <a:t>Affiliation:</a:t>
            </a:r>
            <a: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b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Hans-HK" sz="1400" b="1" dirty="0">
                <a:latin typeface="Arial" panose="020B0604020202020204" pitchFamily="34" charset="0"/>
                <a:cs typeface="Arial" panose="020B0604020202020204" pitchFamily="34" charset="0"/>
              </a:rPr>
              <a:t>Position:</a:t>
            </a:r>
            <a: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algn="just">
              <a:lnSpc>
                <a:spcPts val="1900"/>
              </a:lnSpc>
            </a:pPr>
            <a: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  <a:t>to attend the </a:t>
            </a:r>
            <a:r>
              <a:rPr lang="en-US" altLang="zh-Hans-HK" sz="1400" b="1" dirty="0">
                <a:solidFill>
                  <a:srgbClr val="812A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3rd International Aqueous Batteries Conference (IABC 2026),</a:t>
            </a:r>
            <a: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  <a:t> to be held in </a:t>
            </a:r>
            <a:r>
              <a:rPr lang="en-US" altLang="zh-Hans-HK" sz="1400" b="1" dirty="0">
                <a:solidFill>
                  <a:srgbClr val="812A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Hong Kong, China, from August 19-21, 2026 (Registration on August 18)</a:t>
            </a:r>
            <a:r>
              <a:rPr lang="en-US" altLang="zh-Hans-HK" sz="1400" dirty="0">
                <a:solidFill>
                  <a:srgbClr val="812A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zh-Hans-HK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ts val="1900"/>
              </a:lnSpc>
            </a:pPr>
            <a: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  <a:t>The International Aqueous Batteries Conference (IABC), initiated by Prof. Dongyuan Zhao and Prof. Jun Chen, is a leading international academic platform dedicated to advancing safe, low-cost, and sustainable aqueous energy storage technologies. The conference brings together renowned experts and industry leaders from around the world.</a:t>
            </a:r>
          </a:p>
          <a:p>
            <a:pPr algn="just">
              <a:lnSpc>
                <a:spcPts val="1900"/>
              </a:lnSpc>
            </a:pPr>
            <a: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  <a:t>During the conference, </a:t>
            </a:r>
            <a:r>
              <a:rPr lang="en-US" altLang="zh-Hans-HK" sz="1400" b="1" dirty="0">
                <a:solidFill>
                  <a:srgbClr val="812A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Dr./Prof.</a:t>
            </a:r>
            <a:r>
              <a:rPr lang="en-US" altLang="zh-Hans-HK" sz="1400" b="1" u="sng" dirty="0">
                <a:solidFill>
                  <a:srgbClr val="812A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  <a:t>is invited to participate in high-level discussions on frontier topics in aqueous battery systems, including emerging chemistries, interfacial science, and scalable applications.</a:t>
            </a:r>
          </a:p>
          <a:p>
            <a:pPr algn="just">
              <a:lnSpc>
                <a:spcPts val="1900"/>
              </a:lnSpc>
            </a:pPr>
            <a: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  <a:t>This invitation is issued upon request for </a:t>
            </a:r>
            <a:r>
              <a:rPr lang="en-US" altLang="zh-Hans-HK" sz="1400" b="1" dirty="0">
                <a:solidFill>
                  <a:srgbClr val="812A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conference participation, visa application, and/or institutional documentation</a:t>
            </a:r>
            <a: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  <a:t>. Please note that any financial support will be specified separately.</a:t>
            </a:r>
          </a:p>
          <a:p>
            <a:pPr algn="just">
              <a:lnSpc>
                <a:spcPts val="1900"/>
              </a:lnSpc>
            </a:pPr>
            <a: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  <a:t>We sincerely look forward to welcoming </a:t>
            </a:r>
            <a:r>
              <a:rPr lang="en-US" altLang="zh-Hans-HK" sz="1400" b="1" dirty="0">
                <a:solidFill>
                  <a:srgbClr val="812A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Dr./Prof.</a:t>
            </a:r>
            <a:r>
              <a:rPr lang="en-US" altLang="zh-Hans-HK" sz="1400" b="1" u="sng" dirty="0">
                <a:solidFill>
                  <a:srgbClr val="812A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</a:t>
            </a:r>
            <a: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  <a:t>to Hong Kong.</a:t>
            </a:r>
          </a:p>
          <a:p>
            <a:pPr algn="just">
              <a:lnSpc>
                <a:spcPts val="1900"/>
              </a:lnSpc>
            </a:pPr>
            <a: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  <a:t>Sincerely,</a:t>
            </a:r>
          </a:p>
          <a:p>
            <a:pPr>
              <a:lnSpc>
                <a:spcPts val="1900"/>
              </a:lnSpc>
            </a:pPr>
            <a:endParaRPr lang="en-US" altLang="zh-Hans-HK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Chunyi Zhi @ The University of Hong Kong</a:t>
            </a:r>
          </a:p>
          <a:p>
            <a:pPr>
              <a:lnSpc>
                <a:spcPct val="120000"/>
              </a:lnSpc>
            </a:pPr>
            <a:r>
              <a:rPr lang="en-US" altLang="zh-CN" sz="1400" dirty="0" err="1">
                <a:latin typeface="Arial" panose="020B0604020202020204" pitchFamily="34" charset="0"/>
                <a:cs typeface="Arial" panose="020B0604020202020204" pitchFamily="34" charset="0"/>
              </a:rPr>
              <a:t>Zaiping</a:t>
            </a: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 Guo @ City University of Hong Kong</a:t>
            </a:r>
          </a:p>
          <a:p>
            <a:pPr>
              <a:lnSpc>
                <a:spcPct val="120000"/>
              </a:lnSpc>
            </a:pP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Yi-Chun Lu @ The Chinese University of Hong Kong</a:t>
            </a:r>
          </a:p>
          <a:p>
            <a:pPr>
              <a:lnSpc>
                <a:spcPts val="1900"/>
              </a:lnSpc>
            </a:pPr>
            <a:b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  <a:t>On behalf of the Organizing Committee</a:t>
            </a:r>
            <a:b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  <a:t>The 3rd International Aqueous Batteries Conference (IABC 2026)</a:t>
            </a:r>
          </a:p>
          <a:p>
            <a:pPr>
              <a:lnSpc>
                <a:spcPts val="1900"/>
              </a:lnSpc>
            </a:pPr>
            <a:r>
              <a:rPr lang="en-US" altLang="zh-Hans-HK" sz="1400" b="1" dirty="0">
                <a:latin typeface="Arial" panose="020B0604020202020204" pitchFamily="34" charset="0"/>
                <a:cs typeface="Arial" panose="020B0604020202020204" pitchFamily="34" charset="0"/>
              </a:rPr>
              <a:t>Contact Email:</a:t>
            </a:r>
            <a: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Hans-HK" dirty="0"/>
              <a:t>fhuang1@hku.hk</a:t>
            </a:r>
            <a:b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Hans-HK" sz="1400" b="1" dirty="0">
                <a:latin typeface="Arial" panose="020B0604020202020204" pitchFamily="34" charset="0"/>
                <a:cs typeface="Arial" panose="020B0604020202020204" pitchFamily="34" charset="0"/>
              </a:rPr>
              <a:t>Conference Website:</a:t>
            </a:r>
            <a: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  <a:t> https://www.comfortablenergy.com/</a:t>
            </a: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CBE3DE2C-AF35-C17D-A9F3-5052613F02D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01389" y="75700"/>
            <a:ext cx="1522568" cy="700907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237BD764-FC3F-2787-183D-B23097DE8D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3226" y="6451700"/>
            <a:ext cx="2132783" cy="649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1687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1333</TotalTime>
  <Words>259</Words>
  <Application>Microsoft Office PowerPoint</Application>
  <PresentationFormat>A4 纸张(210x297 毫米)</PresentationFormat>
  <Paragraphs>16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主题​​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DELL</dc:creator>
  <cp:lastModifiedBy>Administrator</cp:lastModifiedBy>
  <cp:revision>38</cp:revision>
  <cp:lastPrinted>2025-04-01T00:34:33Z</cp:lastPrinted>
  <dcterms:created xsi:type="dcterms:W3CDTF">2023-07-27T03:23:28Z</dcterms:created>
  <dcterms:modified xsi:type="dcterms:W3CDTF">2026-05-20T12:59:59Z</dcterms:modified>
</cp:coreProperties>
</file>